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17/07/20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17/07/20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17/07/20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17/07/20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17/07/20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17/07/20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17/07/20</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jpg"/><Relationship Id="rId5" Type="http://schemas.openxmlformats.org/officeDocument/2006/relationships/image" Target="../media/image12.jpg"/><Relationship Id="rId6" Type="http://schemas.openxmlformats.org/officeDocument/2006/relationships/image" Target="../media/image13.jpg"/><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31267"/>
            <a:ext cx="6762749" cy="1470025"/>
          </a:xfrm>
        </p:spPr>
        <p:txBody>
          <a:bodyPr/>
          <a:lstStyle/>
          <a:p>
            <a:pPr algn="ctr"/>
            <a:r>
              <a:rPr lang="en-US" sz="5400" dirty="0" smtClean="0">
                <a:solidFill>
                  <a:schemeClr val="bg1">
                    <a:lumMod val="50000"/>
                  </a:schemeClr>
                </a:solidFill>
              </a:rPr>
              <a:t>Max Weber</a:t>
            </a:r>
            <a:endParaRPr lang="en-US" sz="5400" dirty="0">
              <a:solidFill>
                <a:schemeClr val="bg1">
                  <a:lumMod val="50000"/>
                </a:schemeClr>
              </a:solidFill>
            </a:endParaRPr>
          </a:p>
        </p:txBody>
      </p:sp>
      <p:sp>
        <p:nvSpPr>
          <p:cNvPr id="3" name="Subtitle 2"/>
          <p:cNvSpPr>
            <a:spLocks noGrp="1"/>
          </p:cNvSpPr>
          <p:nvPr>
            <p:ph type="subTitle" idx="1"/>
          </p:nvPr>
        </p:nvSpPr>
        <p:spPr>
          <a:xfrm>
            <a:off x="1600201" y="3593322"/>
            <a:ext cx="6762749" cy="1752600"/>
          </a:xfrm>
        </p:spPr>
        <p:txBody>
          <a:bodyPr>
            <a:normAutofit/>
          </a:bodyPr>
          <a:lstStyle/>
          <a:p>
            <a:r>
              <a:rPr lang="en-US" sz="2000" dirty="0" smtClean="0">
                <a:solidFill>
                  <a:srgbClr val="7F7F7F"/>
                </a:solidFill>
              </a:rPr>
              <a:t>Dr. Syed Mehdi Abbas </a:t>
            </a:r>
            <a:r>
              <a:rPr lang="en-US" sz="2000" dirty="0" err="1" smtClean="0">
                <a:solidFill>
                  <a:srgbClr val="7F7F7F"/>
                </a:solidFill>
              </a:rPr>
              <a:t>Zaidi</a:t>
            </a:r>
            <a:endParaRPr lang="en-US" sz="2000" dirty="0" smtClean="0">
              <a:solidFill>
                <a:srgbClr val="7F7F7F"/>
              </a:solidFill>
            </a:endParaRPr>
          </a:p>
          <a:p>
            <a:r>
              <a:rPr lang="en-US" dirty="0" smtClean="0">
                <a:solidFill>
                  <a:srgbClr val="7F7F7F"/>
                </a:solidFill>
              </a:rPr>
              <a:t>Associate Professor</a:t>
            </a:r>
          </a:p>
          <a:p>
            <a:r>
              <a:rPr lang="en-US" sz="1600" dirty="0" smtClean="0">
                <a:solidFill>
                  <a:srgbClr val="7F7F7F"/>
                </a:solidFill>
              </a:rPr>
              <a:t>Department of Sociology</a:t>
            </a:r>
          </a:p>
          <a:p>
            <a:r>
              <a:rPr lang="en-US" sz="1600" dirty="0" smtClean="0">
                <a:solidFill>
                  <a:srgbClr val="7F7F7F"/>
                </a:solidFill>
              </a:rPr>
              <a:t>Shia PG College, </a:t>
            </a:r>
            <a:r>
              <a:rPr lang="en-US" sz="1600" dirty="0" err="1" smtClean="0">
                <a:solidFill>
                  <a:srgbClr val="7F7F7F"/>
                </a:solidFill>
              </a:rPr>
              <a:t>Lucknow</a:t>
            </a:r>
            <a:endParaRPr lang="en-US" sz="1600" dirty="0">
              <a:solidFill>
                <a:srgbClr val="7F7F7F"/>
              </a:solidFill>
            </a:endParaRPr>
          </a:p>
        </p:txBody>
      </p:sp>
    </p:spTree>
    <p:extLst>
      <p:ext uri="{BB962C8B-B14F-4D97-AF65-F5344CB8AC3E}">
        <p14:creationId xmlns:p14="http://schemas.microsoft.com/office/powerpoint/2010/main" val="27210419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1. </a:t>
            </a:r>
            <a:r>
              <a:rPr lang="en-US" dirty="0" err="1" smtClean="0">
                <a:solidFill>
                  <a:srgbClr val="7F7F7F"/>
                </a:solidFill>
              </a:rPr>
              <a:t>Zweckrational</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a:solidFill>
                  <a:srgbClr val="7F7F7F"/>
                </a:solidFill>
              </a:rPr>
              <a:t>This type of social action is goal oriented and the motive of the goal is derived from the desires of </a:t>
            </a:r>
            <a:r>
              <a:rPr lang="en-US" dirty="0" smtClean="0">
                <a:solidFill>
                  <a:srgbClr val="7F7F7F"/>
                </a:solidFill>
              </a:rPr>
              <a:t>actor.</a:t>
            </a:r>
          </a:p>
          <a:p>
            <a:r>
              <a:rPr lang="en-US" dirty="0" smtClean="0">
                <a:solidFill>
                  <a:srgbClr val="7F7F7F"/>
                </a:solidFill>
              </a:rPr>
              <a:t>However</a:t>
            </a:r>
            <a:r>
              <a:rPr lang="en-US" dirty="0">
                <a:solidFill>
                  <a:srgbClr val="7F7F7F"/>
                </a:solidFill>
              </a:rPr>
              <a:t>, the goal should be realistic and actor should have means which are required to achieve the </a:t>
            </a:r>
            <a:r>
              <a:rPr lang="en-US" dirty="0" smtClean="0">
                <a:solidFill>
                  <a:srgbClr val="7F7F7F"/>
                </a:solidFill>
              </a:rPr>
              <a:t>goal.</a:t>
            </a:r>
          </a:p>
          <a:p>
            <a:pPr lvl="1"/>
            <a:r>
              <a:rPr lang="en-US" dirty="0" smtClean="0">
                <a:solidFill>
                  <a:srgbClr val="7F7F7F"/>
                </a:solidFill>
              </a:rPr>
              <a:t>For </a:t>
            </a:r>
            <a:r>
              <a:rPr lang="en-US" dirty="0">
                <a:solidFill>
                  <a:srgbClr val="7F7F7F"/>
                </a:solidFill>
              </a:rPr>
              <a:t>example, an individual may want highest score in the class, however, to accomplish that goal, he has to work hard and give more time to study and do not let his emotions come in a way of accomplishing his goal. If he does not give time to his studies and yet want to score high in class then his goal and mean of achieving it is considered to be irrational or unrealistic.</a:t>
            </a:r>
          </a:p>
        </p:txBody>
      </p:sp>
    </p:spTree>
    <p:extLst>
      <p:ext uri="{BB962C8B-B14F-4D97-AF65-F5344CB8AC3E}">
        <p14:creationId xmlns:p14="http://schemas.microsoft.com/office/powerpoint/2010/main" val="3971410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2. </a:t>
            </a:r>
            <a:r>
              <a:rPr lang="en-US" dirty="0" err="1" smtClean="0">
                <a:solidFill>
                  <a:srgbClr val="7F7F7F"/>
                </a:solidFill>
              </a:rPr>
              <a:t>Wertrational</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a:solidFill>
                  <a:srgbClr val="7F7F7F"/>
                </a:solidFill>
              </a:rPr>
              <a:t>In </a:t>
            </a:r>
            <a:r>
              <a:rPr lang="en-US" dirty="0" smtClean="0">
                <a:solidFill>
                  <a:srgbClr val="7F7F7F"/>
                </a:solidFill>
              </a:rPr>
              <a:t>it value </a:t>
            </a:r>
            <a:r>
              <a:rPr lang="en-US" dirty="0">
                <a:solidFill>
                  <a:srgbClr val="7F7F7F"/>
                </a:solidFill>
              </a:rPr>
              <a:t>rational social action, goal and means of achieving end is derived and determined by </a:t>
            </a:r>
            <a:r>
              <a:rPr lang="en-US" dirty="0" smtClean="0">
                <a:solidFill>
                  <a:srgbClr val="7F7F7F"/>
                </a:solidFill>
              </a:rPr>
              <a:t>values.</a:t>
            </a:r>
          </a:p>
          <a:p>
            <a:r>
              <a:rPr lang="en-US" dirty="0" smtClean="0">
                <a:solidFill>
                  <a:srgbClr val="7F7F7F"/>
                </a:solidFill>
              </a:rPr>
              <a:t>This </a:t>
            </a:r>
            <a:r>
              <a:rPr lang="en-US" dirty="0">
                <a:solidFill>
                  <a:srgbClr val="7F7F7F"/>
                </a:solidFill>
              </a:rPr>
              <a:t>type of social action is also considered to be rational however, the rationality of that action is justified by the actor from his set of beliefs, which may be aesthetic, religious, constitutional, and based on profession </a:t>
            </a:r>
            <a:r>
              <a:rPr lang="en-US" dirty="0" smtClean="0">
                <a:solidFill>
                  <a:srgbClr val="7F7F7F"/>
                </a:solidFill>
              </a:rPr>
              <a:t>policy.</a:t>
            </a:r>
          </a:p>
          <a:p>
            <a:pPr lvl="1"/>
            <a:r>
              <a:rPr lang="en-US" dirty="0" smtClean="0">
                <a:solidFill>
                  <a:srgbClr val="7F7F7F"/>
                </a:solidFill>
              </a:rPr>
              <a:t>For </a:t>
            </a:r>
            <a:r>
              <a:rPr lang="en-US" dirty="0">
                <a:solidFill>
                  <a:srgbClr val="7F7F7F"/>
                </a:solidFill>
              </a:rPr>
              <a:t>example, individuals who are in the following professions, Police, clergy and lawyers are supposed to choose goals and means to accomplishing it, under a particular code and rules, which efficiency and effectiveness cannot be questioned by them.</a:t>
            </a:r>
          </a:p>
        </p:txBody>
      </p:sp>
    </p:spTree>
    <p:extLst>
      <p:ext uri="{BB962C8B-B14F-4D97-AF65-F5344CB8AC3E}">
        <p14:creationId xmlns:p14="http://schemas.microsoft.com/office/powerpoint/2010/main" val="75255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3.</a:t>
            </a:r>
            <a:r>
              <a:rPr lang="en-US" dirty="0">
                <a:solidFill>
                  <a:srgbClr val="7F7F7F"/>
                </a:solidFill>
              </a:rPr>
              <a:t> </a:t>
            </a:r>
            <a:r>
              <a:rPr lang="en-US" dirty="0" smtClean="0">
                <a:solidFill>
                  <a:srgbClr val="7F7F7F"/>
                </a:solidFill>
              </a:rPr>
              <a:t>Traditional</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Traditional social action is derived from the customs of </a:t>
            </a:r>
            <a:r>
              <a:rPr lang="en-US" dirty="0" smtClean="0">
                <a:solidFill>
                  <a:srgbClr val="7F7F7F"/>
                </a:solidFill>
              </a:rPr>
              <a:t>society.</a:t>
            </a:r>
          </a:p>
          <a:p>
            <a:pPr lvl="1"/>
            <a:r>
              <a:rPr lang="en-US" dirty="0" smtClean="0">
                <a:solidFill>
                  <a:srgbClr val="7F7F7F"/>
                </a:solidFill>
              </a:rPr>
              <a:t>For </a:t>
            </a:r>
            <a:r>
              <a:rPr lang="en-US" dirty="0">
                <a:solidFill>
                  <a:srgbClr val="7F7F7F"/>
                </a:solidFill>
              </a:rPr>
              <a:t>example if someone eat food with their bare hands and someone asks why are you not eating with fork and knife? If he/she replies that, my ancestor used to eat with bare hands that’s why I am eating too that way, such social action will come into the category of traditional social action.</a:t>
            </a:r>
          </a:p>
        </p:txBody>
      </p:sp>
    </p:spTree>
    <p:extLst>
      <p:ext uri="{BB962C8B-B14F-4D97-AF65-F5344CB8AC3E}">
        <p14:creationId xmlns:p14="http://schemas.microsoft.com/office/powerpoint/2010/main" val="205309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4.</a:t>
            </a:r>
            <a:r>
              <a:rPr lang="en-US" dirty="0">
                <a:solidFill>
                  <a:srgbClr val="7F7F7F"/>
                </a:solidFill>
              </a:rPr>
              <a:t> </a:t>
            </a:r>
            <a:r>
              <a:rPr lang="en-US" dirty="0" err="1">
                <a:solidFill>
                  <a:srgbClr val="7F7F7F"/>
                </a:solidFill>
              </a:rPr>
              <a:t>Affectual</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Such social action is motivated by the emotions of </a:t>
            </a:r>
            <a:r>
              <a:rPr lang="en-US" dirty="0" smtClean="0">
                <a:solidFill>
                  <a:srgbClr val="7F7F7F"/>
                </a:solidFill>
              </a:rPr>
              <a:t>individual.</a:t>
            </a:r>
          </a:p>
          <a:p>
            <a:r>
              <a:rPr lang="en-US" dirty="0" smtClean="0">
                <a:solidFill>
                  <a:srgbClr val="7F7F7F"/>
                </a:solidFill>
              </a:rPr>
              <a:t>This </a:t>
            </a:r>
            <a:r>
              <a:rPr lang="en-US" dirty="0">
                <a:solidFill>
                  <a:srgbClr val="7F7F7F"/>
                </a:solidFill>
              </a:rPr>
              <a:t>type of social action is considered to be the most irrational </a:t>
            </a:r>
            <a:r>
              <a:rPr lang="en-US" dirty="0" smtClean="0">
                <a:solidFill>
                  <a:srgbClr val="7F7F7F"/>
                </a:solidFill>
              </a:rPr>
              <a:t>action.</a:t>
            </a:r>
          </a:p>
          <a:p>
            <a:pPr lvl="1"/>
            <a:r>
              <a:rPr lang="en-US" dirty="0" smtClean="0">
                <a:solidFill>
                  <a:srgbClr val="7F7F7F"/>
                </a:solidFill>
              </a:rPr>
              <a:t>For </a:t>
            </a:r>
            <a:r>
              <a:rPr lang="en-US" dirty="0">
                <a:solidFill>
                  <a:srgbClr val="7F7F7F"/>
                </a:solidFill>
              </a:rPr>
              <a:t>example, if a football player gets angry during a match and in that moment of anger, he hits opponent team player, he knows that such action will weaken their team position and may affect his career, despite knowing the consequences he hits the </a:t>
            </a:r>
            <a:r>
              <a:rPr lang="en-US" dirty="0" smtClean="0">
                <a:solidFill>
                  <a:srgbClr val="7F7F7F"/>
                </a:solidFill>
              </a:rPr>
              <a:t>player.</a:t>
            </a:r>
          </a:p>
          <a:p>
            <a:pPr lvl="1"/>
            <a:r>
              <a:rPr lang="en-US" dirty="0">
                <a:solidFill>
                  <a:srgbClr val="7F7F7F"/>
                </a:solidFill>
              </a:rPr>
              <a:t> </a:t>
            </a:r>
            <a:r>
              <a:rPr lang="en-US" dirty="0" smtClean="0">
                <a:solidFill>
                  <a:srgbClr val="7F7F7F"/>
                </a:solidFill>
              </a:rPr>
              <a:t>That’s </a:t>
            </a:r>
            <a:r>
              <a:rPr lang="en-US" dirty="0">
                <a:solidFill>
                  <a:srgbClr val="7F7F7F"/>
                </a:solidFill>
              </a:rPr>
              <a:t>reason why “weber” called it the most irrational social action.</a:t>
            </a:r>
          </a:p>
        </p:txBody>
      </p:sp>
    </p:spTree>
    <p:extLst>
      <p:ext uri="{BB962C8B-B14F-4D97-AF65-F5344CB8AC3E}">
        <p14:creationId xmlns:p14="http://schemas.microsoft.com/office/powerpoint/2010/main" val="3195596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7F7F7F"/>
                </a:solidFill>
              </a:rPr>
              <a:t>Verstehen</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a:solidFill>
                  <a:srgbClr val="7F7F7F"/>
                </a:solidFill>
              </a:rPr>
              <a:t>This approach was developed by late 19th-century sociologists Max Weber and Wilhelm </a:t>
            </a:r>
            <a:r>
              <a:rPr lang="en-US" dirty="0" err="1">
                <a:solidFill>
                  <a:srgbClr val="7F7F7F"/>
                </a:solidFill>
              </a:rPr>
              <a:t>Dilthey</a:t>
            </a:r>
            <a:r>
              <a:rPr lang="en-US" dirty="0">
                <a:solidFill>
                  <a:srgbClr val="7F7F7F"/>
                </a:solidFill>
              </a:rPr>
              <a:t>, who saw the flaws in trying to research a culture in the same way natural scientists researched the natural world</a:t>
            </a:r>
            <a:r>
              <a:rPr lang="en-US" dirty="0" smtClean="0">
                <a:solidFill>
                  <a:srgbClr val="7F7F7F"/>
                </a:solidFill>
              </a:rPr>
              <a:t>.</a:t>
            </a:r>
          </a:p>
          <a:p>
            <a:r>
              <a:rPr lang="en-US" dirty="0" err="1" smtClean="0">
                <a:solidFill>
                  <a:srgbClr val="7F7F7F"/>
                </a:solidFill>
              </a:rPr>
              <a:t>Verstehen</a:t>
            </a:r>
            <a:r>
              <a:rPr lang="en-US" dirty="0" smtClean="0">
                <a:solidFill>
                  <a:srgbClr val="7F7F7F"/>
                </a:solidFill>
              </a:rPr>
              <a:t> </a:t>
            </a:r>
            <a:r>
              <a:rPr lang="en-US" dirty="0">
                <a:solidFill>
                  <a:srgbClr val="7F7F7F"/>
                </a:solidFill>
              </a:rPr>
              <a:t>is a German word meaning to 'understand in a deep way' that also refers to an approach within </a:t>
            </a:r>
            <a:r>
              <a:rPr lang="en-US" dirty="0" smtClean="0">
                <a:solidFill>
                  <a:srgbClr val="7F7F7F"/>
                </a:solidFill>
              </a:rPr>
              <a:t>sociology.</a:t>
            </a:r>
          </a:p>
          <a:p>
            <a:r>
              <a:rPr lang="en-US" dirty="0" smtClean="0">
                <a:solidFill>
                  <a:srgbClr val="7F7F7F"/>
                </a:solidFill>
              </a:rPr>
              <a:t>In </a:t>
            </a:r>
            <a:r>
              <a:rPr lang="en-US" dirty="0">
                <a:solidFill>
                  <a:srgbClr val="7F7F7F"/>
                </a:solidFill>
              </a:rPr>
              <a:t>this approach, when a researcher aims to understand another person's experience, he can try to put himself in the other person's </a:t>
            </a:r>
            <a:r>
              <a:rPr lang="en-US" dirty="0" smtClean="0">
                <a:solidFill>
                  <a:srgbClr val="7F7F7F"/>
                </a:solidFill>
              </a:rPr>
              <a:t>shoes.</a:t>
            </a:r>
          </a:p>
        </p:txBody>
      </p:sp>
    </p:spTree>
    <p:extLst>
      <p:ext uri="{BB962C8B-B14F-4D97-AF65-F5344CB8AC3E}">
        <p14:creationId xmlns:p14="http://schemas.microsoft.com/office/powerpoint/2010/main" val="75544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a:solidFill>
                  <a:srgbClr val="7F7F7F"/>
                </a:solidFill>
              </a:rPr>
              <a:t>He can do this by learning from the other person, through conversations and interactions that give the researcher greater insight.</a:t>
            </a:r>
          </a:p>
          <a:p>
            <a:r>
              <a:rPr lang="en-US" dirty="0">
                <a:solidFill>
                  <a:srgbClr val="7F7F7F"/>
                </a:solidFill>
              </a:rPr>
              <a:t>Interpretive sociology differs from positivist sociology in three ways</a:t>
            </a:r>
            <a:r>
              <a:rPr lang="en-US" dirty="0" smtClean="0">
                <a:solidFill>
                  <a:srgbClr val="7F7F7F"/>
                </a:solidFill>
              </a:rPr>
              <a:t>:</a:t>
            </a:r>
            <a:endParaRPr lang="en-US" dirty="0">
              <a:solidFill>
                <a:srgbClr val="7F7F7F"/>
              </a:solidFill>
            </a:endParaRPr>
          </a:p>
          <a:p>
            <a:pPr lvl="1"/>
            <a:r>
              <a:rPr lang="en-US" dirty="0">
                <a:solidFill>
                  <a:srgbClr val="7F7F7F"/>
                </a:solidFill>
              </a:rPr>
              <a:t>It deals with the meaning attached to behavior, unlike positivist sociology which focuses on action;</a:t>
            </a:r>
          </a:p>
          <a:p>
            <a:pPr lvl="1"/>
            <a:r>
              <a:rPr lang="en-US" dirty="0">
                <a:solidFill>
                  <a:srgbClr val="7F7F7F"/>
                </a:solidFill>
              </a:rPr>
              <a:t>It sees reality as being constructed by people, unlike positivist sociology which sees an objective reality "out there;" and</a:t>
            </a:r>
          </a:p>
          <a:p>
            <a:pPr lvl="1"/>
            <a:r>
              <a:rPr lang="en-US" dirty="0">
                <a:solidFill>
                  <a:srgbClr val="7F7F7F"/>
                </a:solidFill>
              </a:rPr>
              <a:t>It relies on qualitative data, unlike positivist sociology which tends to make use of quantitative data.</a:t>
            </a:r>
          </a:p>
        </p:txBody>
      </p:sp>
    </p:spTree>
    <p:extLst>
      <p:ext uri="{BB962C8B-B14F-4D97-AF65-F5344CB8AC3E}">
        <p14:creationId xmlns:p14="http://schemas.microsoft.com/office/powerpoint/2010/main" val="2454480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Power and Authority</a:t>
            </a:r>
            <a:endParaRPr lang="en-US" dirty="0">
              <a:solidFill>
                <a:srgbClr val="7F7F7F"/>
              </a:solidFill>
            </a:endParaRPr>
          </a:p>
        </p:txBody>
      </p:sp>
      <p:sp>
        <p:nvSpPr>
          <p:cNvPr id="3" name="Content Placeholder 2"/>
          <p:cNvSpPr>
            <a:spLocks noGrp="1"/>
          </p:cNvSpPr>
          <p:nvPr>
            <p:ph idx="1"/>
          </p:nvPr>
        </p:nvSpPr>
        <p:spPr/>
        <p:txBody>
          <a:bodyPr/>
          <a:lstStyle/>
          <a:p>
            <a:r>
              <a:rPr lang="en-US" dirty="0" smtClean="0">
                <a:solidFill>
                  <a:srgbClr val="7F7F7F"/>
                </a:solidFill>
              </a:rPr>
              <a:t>Power</a:t>
            </a:r>
          </a:p>
          <a:p>
            <a:pPr lvl="1"/>
            <a:r>
              <a:rPr lang="en-US" dirty="0" smtClean="0">
                <a:solidFill>
                  <a:srgbClr val="7F7F7F"/>
                </a:solidFill>
              </a:rPr>
              <a:t>Ability </a:t>
            </a:r>
            <a:r>
              <a:rPr lang="en-US" dirty="0">
                <a:solidFill>
                  <a:srgbClr val="7F7F7F"/>
                </a:solidFill>
              </a:rPr>
              <a:t>to impose one’s will onto </a:t>
            </a:r>
            <a:r>
              <a:rPr lang="en-US" dirty="0" smtClean="0">
                <a:solidFill>
                  <a:srgbClr val="7F7F7F"/>
                </a:solidFill>
              </a:rPr>
              <a:t>another.</a:t>
            </a:r>
          </a:p>
          <a:p>
            <a:pPr lvl="1"/>
            <a:r>
              <a:rPr lang="en-US" dirty="0" smtClean="0">
                <a:solidFill>
                  <a:srgbClr val="7F7F7F"/>
                </a:solidFill>
              </a:rPr>
              <a:t>Associated </a:t>
            </a:r>
            <a:r>
              <a:rPr lang="en-US" dirty="0">
                <a:solidFill>
                  <a:srgbClr val="7F7F7F"/>
                </a:solidFill>
              </a:rPr>
              <a:t>with personality</a:t>
            </a:r>
          </a:p>
          <a:p>
            <a:r>
              <a:rPr lang="en-US" dirty="0" smtClean="0">
                <a:solidFill>
                  <a:srgbClr val="7F7F7F"/>
                </a:solidFill>
              </a:rPr>
              <a:t>Authority</a:t>
            </a:r>
          </a:p>
          <a:p>
            <a:pPr lvl="1"/>
            <a:r>
              <a:rPr lang="en-US" dirty="0" smtClean="0">
                <a:solidFill>
                  <a:srgbClr val="7F7F7F"/>
                </a:solidFill>
              </a:rPr>
              <a:t>Legitimate </a:t>
            </a:r>
            <a:r>
              <a:rPr lang="en-US" dirty="0">
                <a:solidFill>
                  <a:srgbClr val="7F7F7F"/>
                </a:solidFill>
              </a:rPr>
              <a:t>power to give orders, make decisions, and enforce </a:t>
            </a:r>
            <a:r>
              <a:rPr lang="en-US" dirty="0" smtClean="0">
                <a:solidFill>
                  <a:srgbClr val="7F7F7F"/>
                </a:solidFill>
              </a:rPr>
              <a:t>obedience</a:t>
            </a:r>
          </a:p>
          <a:p>
            <a:pPr lvl="1"/>
            <a:r>
              <a:rPr lang="en-US" dirty="0">
                <a:solidFill>
                  <a:srgbClr val="7F7F7F"/>
                </a:solidFill>
              </a:rPr>
              <a:t>A</a:t>
            </a:r>
            <a:r>
              <a:rPr lang="en-US" dirty="0" smtClean="0">
                <a:solidFill>
                  <a:srgbClr val="7F7F7F"/>
                </a:solidFill>
              </a:rPr>
              <a:t>ssociated </a:t>
            </a:r>
            <a:r>
              <a:rPr lang="en-US" dirty="0">
                <a:solidFill>
                  <a:srgbClr val="7F7F7F"/>
                </a:solidFill>
              </a:rPr>
              <a:t>with social </a:t>
            </a:r>
            <a:r>
              <a:rPr lang="en-US" dirty="0" smtClean="0">
                <a:solidFill>
                  <a:srgbClr val="7F7F7F"/>
                </a:solidFill>
              </a:rPr>
              <a:t>positions</a:t>
            </a:r>
            <a:endParaRPr lang="en-US" dirty="0">
              <a:solidFill>
                <a:srgbClr val="7F7F7F"/>
              </a:solidFill>
            </a:endParaRPr>
          </a:p>
        </p:txBody>
      </p:sp>
    </p:spTree>
    <p:extLst>
      <p:ext uri="{BB962C8B-B14F-4D97-AF65-F5344CB8AC3E}">
        <p14:creationId xmlns:p14="http://schemas.microsoft.com/office/powerpoint/2010/main" val="4097806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Types of Authority</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smtClean="0">
                <a:solidFill>
                  <a:srgbClr val="7F7F7F"/>
                </a:solidFill>
              </a:rPr>
              <a:t>There are three types of authority, these are:</a:t>
            </a:r>
          </a:p>
          <a:p>
            <a:r>
              <a:rPr lang="en-US" dirty="0">
                <a:solidFill>
                  <a:srgbClr val="7F7F7F"/>
                </a:solidFill>
              </a:rPr>
              <a:t>Rational-legal </a:t>
            </a:r>
            <a:r>
              <a:rPr lang="en-US" dirty="0" smtClean="0">
                <a:solidFill>
                  <a:srgbClr val="7F7F7F"/>
                </a:solidFill>
              </a:rPr>
              <a:t>authority</a:t>
            </a:r>
          </a:p>
          <a:p>
            <a:pPr lvl="1"/>
            <a:r>
              <a:rPr lang="en-US" dirty="0" smtClean="0">
                <a:solidFill>
                  <a:srgbClr val="7F7F7F"/>
                </a:solidFill>
              </a:rPr>
              <a:t>Authority </a:t>
            </a:r>
            <a:r>
              <a:rPr lang="en-US" dirty="0">
                <a:solidFill>
                  <a:srgbClr val="7F7F7F"/>
                </a:solidFill>
              </a:rPr>
              <a:t>may be based on rational grounds and anchored in impersonal rules that have been legally enacted or contractually established</a:t>
            </a:r>
            <a:r>
              <a:rPr lang="en-US" dirty="0" smtClean="0">
                <a:solidFill>
                  <a:srgbClr val="7F7F7F"/>
                </a:solidFill>
              </a:rPr>
              <a:t>.</a:t>
            </a:r>
          </a:p>
          <a:p>
            <a:r>
              <a:rPr lang="en-US" dirty="0" smtClean="0">
                <a:solidFill>
                  <a:srgbClr val="7F7F7F"/>
                </a:solidFill>
              </a:rPr>
              <a:t>Traditional authority</a:t>
            </a:r>
          </a:p>
          <a:p>
            <a:pPr lvl="1"/>
            <a:r>
              <a:rPr lang="en-US" dirty="0" smtClean="0">
                <a:solidFill>
                  <a:srgbClr val="7F7F7F"/>
                </a:solidFill>
              </a:rPr>
              <a:t>Based </a:t>
            </a:r>
            <a:r>
              <a:rPr lang="en-US" dirty="0">
                <a:solidFill>
                  <a:srgbClr val="7F7F7F"/>
                </a:solidFill>
              </a:rPr>
              <a:t>on the belief in the sanctity of tradition, of “the eternal yesterday.” It is not codified in impersonal rules, but inheres in particular persons who may either inherit it or be invested with it by a higher </a:t>
            </a:r>
            <a:r>
              <a:rPr lang="en-US" dirty="0" smtClean="0">
                <a:solidFill>
                  <a:srgbClr val="7F7F7F"/>
                </a:solidFill>
              </a:rPr>
              <a:t>authority.</a:t>
            </a:r>
            <a:endParaRPr lang="en-US" dirty="0">
              <a:solidFill>
                <a:srgbClr val="7F7F7F"/>
              </a:solidFill>
            </a:endParaRPr>
          </a:p>
        </p:txBody>
      </p:sp>
    </p:spTree>
    <p:extLst>
      <p:ext uri="{BB962C8B-B14F-4D97-AF65-F5344CB8AC3E}">
        <p14:creationId xmlns:p14="http://schemas.microsoft.com/office/powerpoint/2010/main" val="15554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Charismatic </a:t>
            </a:r>
            <a:r>
              <a:rPr lang="en-US" dirty="0" smtClean="0">
                <a:solidFill>
                  <a:srgbClr val="7F7F7F"/>
                </a:solidFill>
              </a:rPr>
              <a:t>authority</a:t>
            </a:r>
          </a:p>
          <a:p>
            <a:pPr lvl="1"/>
            <a:r>
              <a:rPr lang="en-US" dirty="0" smtClean="0">
                <a:solidFill>
                  <a:srgbClr val="7F7F7F"/>
                </a:solidFill>
              </a:rPr>
              <a:t>Rests </a:t>
            </a:r>
            <a:r>
              <a:rPr lang="en-US" dirty="0">
                <a:solidFill>
                  <a:srgbClr val="7F7F7F"/>
                </a:solidFill>
              </a:rPr>
              <a:t>on the appeal of leaders who claim allegiance because of their extraordinary virtuosity, whether ethical, heroic, or religious.</a:t>
            </a:r>
          </a:p>
          <a:p>
            <a:pPr marL="0" indent="0">
              <a:buNone/>
            </a:pPr>
            <a:endParaRPr lang="en-US" dirty="0">
              <a:solidFill>
                <a:srgbClr val="7F7F7F"/>
              </a:solidFill>
            </a:endParaRPr>
          </a:p>
        </p:txBody>
      </p:sp>
    </p:spTree>
    <p:extLst>
      <p:ext uri="{BB962C8B-B14F-4D97-AF65-F5344CB8AC3E}">
        <p14:creationId xmlns:p14="http://schemas.microsoft.com/office/powerpoint/2010/main" val="2865495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Bureaucracy </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Bureaucracy Formal organization of the officialdom of large-scale enterprise (e.g., government, military, economic, religious, educational), the ideal-type of such as organization characterized by</a:t>
            </a:r>
            <a:r>
              <a:rPr lang="en-US" dirty="0" smtClean="0">
                <a:solidFill>
                  <a:srgbClr val="7F7F7F"/>
                </a:solidFill>
              </a:rPr>
              <a:t>:</a:t>
            </a:r>
          </a:p>
          <a:p>
            <a:pPr lvl="1"/>
            <a:r>
              <a:rPr lang="en-US" dirty="0" smtClean="0">
                <a:solidFill>
                  <a:srgbClr val="7F7F7F"/>
                </a:solidFill>
              </a:rPr>
              <a:t>Clearly </a:t>
            </a:r>
            <a:r>
              <a:rPr lang="en-US" dirty="0">
                <a:solidFill>
                  <a:srgbClr val="7F7F7F"/>
                </a:solidFill>
              </a:rPr>
              <a:t>defined division of </a:t>
            </a:r>
            <a:r>
              <a:rPr lang="en-US" dirty="0" smtClean="0">
                <a:solidFill>
                  <a:srgbClr val="7F7F7F"/>
                </a:solidFill>
              </a:rPr>
              <a:t>labor</a:t>
            </a:r>
          </a:p>
          <a:p>
            <a:pPr lvl="1"/>
            <a:r>
              <a:rPr lang="en-US" dirty="0" smtClean="0">
                <a:solidFill>
                  <a:srgbClr val="7F7F7F"/>
                </a:solidFill>
              </a:rPr>
              <a:t>Rationality </a:t>
            </a:r>
            <a:r>
              <a:rPr lang="en-US" dirty="0">
                <a:solidFill>
                  <a:srgbClr val="7F7F7F"/>
                </a:solidFill>
              </a:rPr>
              <a:t>(i.e., a business-like attention to implementing goals of the organization</a:t>
            </a:r>
            <a:r>
              <a:rPr lang="en-US" dirty="0" smtClean="0">
                <a:solidFill>
                  <a:srgbClr val="7F7F7F"/>
                </a:solidFill>
              </a:rPr>
              <a:t>)</a:t>
            </a:r>
          </a:p>
          <a:p>
            <a:pPr lvl="1"/>
            <a:r>
              <a:rPr lang="en-US" dirty="0" smtClean="0">
                <a:solidFill>
                  <a:srgbClr val="7F7F7F"/>
                </a:solidFill>
              </a:rPr>
              <a:t>Impersonal </a:t>
            </a:r>
            <a:r>
              <a:rPr lang="en-US" dirty="0">
                <a:solidFill>
                  <a:srgbClr val="7F7F7F"/>
                </a:solidFill>
              </a:rPr>
              <a:t>application of </a:t>
            </a:r>
            <a:r>
              <a:rPr lang="en-US" dirty="0" smtClean="0">
                <a:solidFill>
                  <a:srgbClr val="7F7F7F"/>
                </a:solidFill>
              </a:rPr>
              <a:t>rules</a:t>
            </a:r>
          </a:p>
          <a:p>
            <a:pPr lvl="1"/>
            <a:r>
              <a:rPr lang="en-US" dirty="0" err="1" smtClean="0">
                <a:solidFill>
                  <a:srgbClr val="7F7F7F"/>
                </a:solidFill>
              </a:rPr>
              <a:t>Routinization</a:t>
            </a:r>
            <a:r>
              <a:rPr lang="en-US" dirty="0" smtClean="0">
                <a:solidFill>
                  <a:srgbClr val="7F7F7F"/>
                </a:solidFill>
              </a:rPr>
              <a:t> </a:t>
            </a:r>
            <a:r>
              <a:rPr lang="en-US" dirty="0">
                <a:solidFill>
                  <a:srgbClr val="7F7F7F"/>
                </a:solidFill>
              </a:rPr>
              <a:t>of tasks to the degree that personnel are easily replaceable</a:t>
            </a:r>
          </a:p>
        </p:txBody>
      </p:sp>
    </p:spTree>
    <p:extLst>
      <p:ext uri="{BB962C8B-B14F-4D97-AF65-F5344CB8AC3E}">
        <p14:creationId xmlns:p14="http://schemas.microsoft.com/office/powerpoint/2010/main" val="293264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68164"/>
            <a:ext cx="7583487" cy="1044388"/>
          </a:xfrm>
        </p:spPr>
        <p:txBody>
          <a:bodyPr/>
          <a:lstStyle/>
          <a:p>
            <a:r>
              <a:rPr lang="en-US" dirty="0">
                <a:solidFill>
                  <a:srgbClr val="7F7F7F"/>
                </a:solidFill>
              </a:rPr>
              <a:t>Max Weber (21 April 1864 - 14 June 1920)</a:t>
            </a:r>
          </a:p>
        </p:txBody>
      </p:sp>
      <p:sp>
        <p:nvSpPr>
          <p:cNvPr id="3" name="Content Placeholder 2"/>
          <p:cNvSpPr>
            <a:spLocks noGrp="1"/>
          </p:cNvSpPr>
          <p:nvPr>
            <p:ph idx="1"/>
          </p:nvPr>
        </p:nvSpPr>
        <p:spPr/>
        <p:txBody>
          <a:bodyPr/>
          <a:lstStyle/>
          <a:p>
            <a:r>
              <a:rPr lang="en-US" dirty="0">
                <a:solidFill>
                  <a:srgbClr val="7F7F7F"/>
                </a:solidFill>
              </a:rPr>
              <a:t>Full name Maximilian Karl Emil </a:t>
            </a:r>
            <a:r>
              <a:rPr lang="en-US" dirty="0" smtClean="0">
                <a:solidFill>
                  <a:srgbClr val="7F7F7F"/>
                </a:solidFill>
              </a:rPr>
              <a:t>Weber.</a:t>
            </a:r>
            <a:endParaRPr lang="en-US" dirty="0">
              <a:solidFill>
                <a:srgbClr val="7F7F7F"/>
              </a:solidFill>
            </a:endParaRPr>
          </a:p>
          <a:p>
            <a:r>
              <a:rPr lang="en-US" dirty="0" smtClean="0">
                <a:solidFill>
                  <a:srgbClr val="7F7F7F"/>
                </a:solidFill>
              </a:rPr>
              <a:t>Max </a:t>
            </a:r>
            <a:r>
              <a:rPr lang="en-US" dirty="0">
                <a:solidFill>
                  <a:srgbClr val="7F7F7F"/>
                </a:solidFill>
              </a:rPr>
              <a:t>Weber was the great German sociologist and political </a:t>
            </a:r>
            <a:r>
              <a:rPr lang="en-US" dirty="0" smtClean="0">
                <a:solidFill>
                  <a:srgbClr val="7F7F7F"/>
                </a:solidFill>
              </a:rPr>
              <a:t>economist.</a:t>
            </a:r>
          </a:p>
          <a:p>
            <a:r>
              <a:rPr lang="en-US" dirty="0" smtClean="0">
                <a:solidFill>
                  <a:srgbClr val="7F7F7F"/>
                </a:solidFill>
              </a:rPr>
              <a:t>He </a:t>
            </a:r>
            <a:r>
              <a:rPr lang="en-US" dirty="0">
                <a:solidFill>
                  <a:srgbClr val="7F7F7F"/>
                </a:solidFill>
              </a:rPr>
              <a:t>worked in the field of economics sociology, history, law, politics and philosophy at the university of Berlin, Vienna and university of </a:t>
            </a:r>
            <a:r>
              <a:rPr lang="en-US" dirty="0" smtClean="0">
                <a:solidFill>
                  <a:srgbClr val="7F7F7F"/>
                </a:solidFill>
              </a:rPr>
              <a:t>Munich.</a:t>
            </a:r>
          </a:p>
          <a:p>
            <a:r>
              <a:rPr lang="en-US" dirty="0">
                <a:solidFill>
                  <a:srgbClr val="7F7F7F"/>
                </a:solidFill>
              </a:rPr>
              <a:t>His ideas would profoundly influence social theory and social research</a:t>
            </a:r>
            <a:r>
              <a:rPr lang="en-US" dirty="0" smtClean="0">
                <a:solidFill>
                  <a:srgbClr val="7F7F7F"/>
                </a:solidFill>
              </a:rPr>
              <a:t>.</a:t>
            </a:r>
          </a:p>
          <a:p>
            <a:endParaRPr lang="en-US" dirty="0" smtClean="0">
              <a:solidFill>
                <a:srgbClr val="7F7F7F"/>
              </a:solidFill>
            </a:endParaRPr>
          </a:p>
        </p:txBody>
      </p:sp>
    </p:spTree>
    <p:extLst>
      <p:ext uri="{BB962C8B-B14F-4D97-AF65-F5344CB8AC3E}">
        <p14:creationId xmlns:p14="http://schemas.microsoft.com/office/powerpoint/2010/main" val="16942795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This bureaucratic coordination of the actions of large numbers of people has become the dominant structural feature of modern forms of </a:t>
            </a:r>
            <a:r>
              <a:rPr lang="en-US" dirty="0" smtClean="0">
                <a:solidFill>
                  <a:srgbClr val="7F7F7F"/>
                </a:solidFill>
              </a:rPr>
              <a:t>organization.</a:t>
            </a:r>
          </a:p>
          <a:p>
            <a:r>
              <a:rPr lang="en-US" dirty="0" smtClean="0">
                <a:solidFill>
                  <a:srgbClr val="7F7F7F"/>
                </a:solidFill>
              </a:rPr>
              <a:t>Only </a:t>
            </a:r>
            <a:r>
              <a:rPr lang="en-US" dirty="0">
                <a:solidFill>
                  <a:srgbClr val="7F7F7F"/>
                </a:solidFill>
              </a:rPr>
              <a:t>through this organizational device has large-scale planning, both for the modern state and the modern economy, become possible</a:t>
            </a:r>
            <a:r>
              <a:rPr lang="en-US" dirty="0" smtClean="0">
                <a:solidFill>
                  <a:srgbClr val="7F7F7F"/>
                </a:solidFill>
              </a:rPr>
              <a:t>.</a:t>
            </a:r>
          </a:p>
          <a:p>
            <a:r>
              <a:rPr lang="en-US" dirty="0">
                <a:solidFill>
                  <a:srgbClr val="7F7F7F"/>
                </a:solidFill>
              </a:rPr>
              <a:t>Yet Weber also noted the dysfunctions of bureaucracy. Its major advantage, the calculability of results, also causes depersonalization. It is difficult to deal with individual cases.</a:t>
            </a:r>
            <a:endParaRPr lang="en-US" dirty="0" smtClean="0">
              <a:solidFill>
                <a:srgbClr val="7F7F7F"/>
              </a:solidFill>
            </a:endParaRPr>
          </a:p>
        </p:txBody>
      </p:sp>
    </p:spTree>
    <p:extLst>
      <p:ext uri="{BB962C8B-B14F-4D97-AF65-F5344CB8AC3E}">
        <p14:creationId xmlns:p14="http://schemas.microsoft.com/office/powerpoint/2010/main" val="1364594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80616"/>
            <a:ext cx="7583487" cy="1044388"/>
          </a:xfrm>
        </p:spPr>
        <p:txBody>
          <a:bodyPr/>
          <a:lstStyle/>
          <a:p>
            <a:r>
              <a:rPr lang="en-US" dirty="0" smtClean="0">
                <a:solidFill>
                  <a:srgbClr val="7F7F7F"/>
                </a:solidFill>
              </a:rPr>
              <a:t>The Protestant Ethics and the Spirit of Capitalism</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The Protestant Ethic and the Spirit of Capitalism is part of an exercise in historical hypothesis testing in which Weber constructed a logical experiment using ideal types as conceptual tools</a:t>
            </a:r>
            <a:r>
              <a:rPr lang="en-US" dirty="0" smtClean="0">
                <a:solidFill>
                  <a:srgbClr val="7F7F7F"/>
                </a:solidFill>
              </a:rPr>
              <a:t>.</a:t>
            </a:r>
          </a:p>
          <a:p>
            <a:r>
              <a:rPr lang="en-US" dirty="0">
                <a:solidFill>
                  <a:srgbClr val="7F7F7F"/>
                </a:solidFill>
              </a:rPr>
              <a:t>Occupational statistics in those nations of mixed religious composition seemed to show that those in higher socioeconomic positions were overwhelmingly </a:t>
            </a:r>
            <a:r>
              <a:rPr lang="en-US" dirty="0" smtClean="0">
                <a:solidFill>
                  <a:srgbClr val="7F7F7F"/>
                </a:solidFill>
              </a:rPr>
              <a:t>Protestant.</a:t>
            </a:r>
          </a:p>
          <a:p>
            <a:r>
              <a:rPr lang="en-US" dirty="0" smtClean="0">
                <a:solidFill>
                  <a:srgbClr val="7F7F7F"/>
                </a:solidFill>
              </a:rPr>
              <a:t>Weber </a:t>
            </a:r>
            <a:r>
              <a:rPr lang="en-US" dirty="0">
                <a:solidFill>
                  <a:srgbClr val="7F7F7F"/>
                </a:solidFill>
              </a:rPr>
              <a:t>was not attempting to prove a relationship between Protestantism and economic success (that was a given), but rather to explain the </a:t>
            </a:r>
            <a:r>
              <a:rPr lang="en-US" dirty="0" smtClean="0">
                <a:solidFill>
                  <a:srgbClr val="7F7F7F"/>
                </a:solidFill>
              </a:rPr>
              <a:t>relationship.</a:t>
            </a:r>
          </a:p>
        </p:txBody>
      </p:sp>
    </p:spTree>
    <p:extLst>
      <p:ext uri="{BB962C8B-B14F-4D97-AF65-F5344CB8AC3E}">
        <p14:creationId xmlns:p14="http://schemas.microsoft.com/office/powerpoint/2010/main" val="191597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Study of Religion Weber developed a historical ideal type called Spirit of </a:t>
            </a:r>
            <a:r>
              <a:rPr lang="en-US" dirty="0" smtClean="0">
                <a:solidFill>
                  <a:srgbClr val="7F7F7F"/>
                </a:solidFill>
              </a:rPr>
              <a:t>Capitalism.</a:t>
            </a:r>
          </a:p>
          <a:p>
            <a:r>
              <a:rPr lang="en-US" dirty="0" smtClean="0">
                <a:solidFill>
                  <a:srgbClr val="7F7F7F"/>
                </a:solidFill>
              </a:rPr>
              <a:t>This </a:t>
            </a:r>
            <a:r>
              <a:rPr lang="en-US" dirty="0">
                <a:solidFill>
                  <a:srgbClr val="7F7F7F"/>
                </a:solidFill>
              </a:rPr>
              <a:t>ideal type has four components</a:t>
            </a:r>
            <a:r>
              <a:rPr lang="en-US" dirty="0" smtClean="0">
                <a:solidFill>
                  <a:srgbClr val="7F7F7F"/>
                </a:solidFill>
              </a:rPr>
              <a:t>:</a:t>
            </a:r>
          </a:p>
          <a:p>
            <a:pPr lvl="1"/>
            <a:r>
              <a:rPr lang="en-US" dirty="0" smtClean="0">
                <a:solidFill>
                  <a:srgbClr val="7F7F7F"/>
                </a:solidFill>
              </a:rPr>
              <a:t>Work </a:t>
            </a:r>
            <a:r>
              <a:rPr lang="en-US" dirty="0">
                <a:solidFill>
                  <a:srgbClr val="7F7F7F"/>
                </a:solidFill>
              </a:rPr>
              <a:t>is valued as an end in itself </a:t>
            </a:r>
            <a:endParaRPr lang="en-US" dirty="0" smtClean="0">
              <a:solidFill>
                <a:srgbClr val="7F7F7F"/>
              </a:solidFill>
            </a:endParaRPr>
          </a:p>
          <a:p>
            <a:pPr lvl="1"/>
            <a:r>
              <a:rPr lang="en-US" dirty="0" smtClean="0">
                <a:solidFill>
                  <a:srgbClr val="7F7F7F"/>
                </a:solidFill>
              </a:rPr>
              <a:t>Trade </a:t>
            </a:r>
            <a:r>
              <a:rPr lang="en-US" dirty="0">
                <a:solidFill>
                  <a:srgbClr val="7F7F7F"/>
                </a:solidFill>
              </a:rPr>
              <a:t>and profit are indicators of personal </a:t>
            </a:r>
            <a:r>
              <a:rPr lang="en-US" dirty="0" smtClean="0">
                <a:solidFill>
                  <a:srgbClr val="7F7F7F"/>
                </a:solidFill>
              </a:rPr>
              <a:t>virtue</a:t>
            </a:r>
          </a:p>
          <a:p>
            <a:pPr lvl="1"/>
            <a:r>
              <a:rPr lang="en-US" dirty="0" smtClean="0">
                <a:solidFill>
                  <a:srgbClr val="7F7F7F"/>
                </a:solidFill>
              </a:rPr>
              <a:t>A </a:t>
            </a:r>
            <a:r>
              <a:rPr lang="en-US" dirty="0">
                <a:solidFill>
                  <a:srgbClr val="7F7F7F"/>
                </a:solidFill>
              </a:rPr>
              <a:t>methodically organized life governed by reason indicates a righteous state of </a:t>
            </a:r>
            <a:r>
              <a:rPr lang="en-US" dirty="0" smtClean="0">
                <a:solidFill>
                  <a:srgbClr val="7F7F7F"/>
                </a:solidFill>
              </a:rPr>
              <a:t>being</a:t>
            </a:r>
          </a:p>
          <a:p>
            <a:pPr lvl="1"/>
            <a:r>
              <a:rPr lang="en-US" dirty="0" smtClean="0">
                <a:solidFill>
                  <a:srgbClr val="7F7F7F"/>
                </a:solidFill>
              </a:rPr>
              <a:t>Delayed </a:t>
            </a:r>
            <a:r>
              <a:rPr lang="en-US" dirty="0">
                <a:solidFill>
                  <a:srgbClr val="7F7F7F"/>
                </a:solidFill>
              </a:rPr>
              <a:t>gratification is a virtue</a:t>
            </a:r>
          </a:p>
        </p:txBody>
      </p:sp>
    </p:spTree>
    <p:extLst>
      <p:ext uri="{BB962C8B-B14F-4D97-AF65-F5344CB8AC3E}">
        <p14:creationId xmlns:p14="http://schemas.microsoft.com/office/powerpoint/2010/main" val="1384514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a:solidFill>
                  <a:srgbClr val="7F7F7F"/>
                </a:solidFill>
              </a:rPr>
              <a:t>Weber focused on the Calvinist’s form or </a:t>
            </a:r>
            <a:r>
              <a:rPr lang="en-US" dirty="0" smtClean="0">
                <a:solidFill>
                  <a:srgbClr val="7F7F7F"/>
                </a:solidFill>
              </a:rPr>
              <a:t>Protestantism.</a:t>
            </a:r>
          </a:p>
          <a:p>
            <a:r>
              <a:rPr lang="en-US" dirty="0" smtClean="0">
                <a:solidFill>
                  <a:srgbClr val="7F7F7F"/>
                </a:solidFill>
              </a:rPr>
              <a:t>Calvinist’s </a:t>
            </a:r>
            <a:r>
              <a:rPr lang="en-US" dirty="0">
                <a:solidFill>
                  <a:srgbClr val="7F7F7F"/>
                </a:solidFill>
              </a:rPr>
              <a:t>theology/doctrine had four consequences on the Spirit of Capitalism</a:t>
            </a:r>
            <a:r>
              <a:rPr lang="en-US" dirty="0" smtClean="0">
                <a:solidFill>
                  <a:srgbClr val="7F7F7F"/>
                </a:solidFill>
              </a:rPr>
              <a:t>:</a:t>
            </a:r>
          </a:p>
          <a:p>
            <a:pPr lvl="1"/>
            <a:r>
              <a:rPr lang="en-US" dirty="0" smtClean="0">
                <a:solidFill>
                  <a:srgbClr val="7F7F7F"/>
                </a:solidFill>
              </a:rPr>
              <a:t>Predestination</a:t>
            </a:r>
          </a:p>
          <a:p>
            <a:pPr lvl="1"/>
            <a:r>
              <a:rPr lang="en-US" dirty="0" smtClean="0">
                <a:solidFill>
                  <a:srgbClr val="7F7F7F"/>
                </a:solidFill>
              </a:rPr>
              <a:t>Lack </a:t>
            </a:r>
            <a:r>
              <a:rPr lang="en-US" dirty="0">
                <a:solidFill>
                  <a:srgbClr val="7F7F7F"/>
                </a:solidFill>
              </a:rPr>
              <a:t>of certainty of salvation created inner loneliness and </a:t>
            </a:r>
            <a:r>
              <a:rPr lang="en-US" dirty="0" smtClean="0">
                <a:solidFill>
                  <a:srgbClr val="7F7F7F"/>
                </a:solidFill>
              </a:rPr>
              <a:t>isolation.</a:t>
            </a:r>
          </a:p>
          <a:p>
            <a:pPr lvl="1"/>
            <a:r>
              <a:rPr lang="en-US" dirty="0">
                <a:solidFill>
                  <a:srgbClr val="7F7F7F"/>
                </a:solidFill>
              </a:rPr>
              <a:t>People looked for signs of being among the </a:t>
            </a:r>
            <a:r>
              <a:rPr lang="en-US" dirty="0" smtClean="0">
                <a:solidFill>
                  <a:srgbClr val="7F7F7F"/>
                </a:solidFill>
              </a:rPr>
              <a:t>elect</a:t>
            </a:r>
          </a:p>
          <a:p>
            <a:pPr lvl="2"/>
            <a:r>
              <a:rPr lang="en-US" dirty="0" smtClean="0">
                <a:solidFill>
                  <a:srgbClr val="7F7F7F"/>
                </a:solidFill>
              </a:rPr>
              <a:t>Absolute </a:t>
            </a:r>
            <a:r>
              <a:rPr lang="en-US" dirty="0">
                <a:solidFill>
                  <a:srgbClr val="7F7F7F"/>
                </a:solidFill>
              </a:rPr>
              <a:t>duty to consider themselves </a:t>
            </a:r>
            <a:r>
              <a:rPr lang="en-US" dirty="0" smtClean="0">
                <a:solidFill>
                  <a:srgbClr val="7F7F7F"/>
                </a:solidFill>
              </a:rPr>
              <a:t>chosen</a:t>
            </a:r>
          </a:p>
          <a:p>
            <a:pPr lvl="2"/>
            <a:r>
              <a:rPr lang="en-US" dirty="0" smtClean="0">
                <a:solidFill>
                  <a:srgbClr val="7F7F7F"/>
                </a:solidFill>
              </a:rPr>
              <a:t>Intense </a:t>
            </a:r>
            <a:r>
              <a:rPr lang="en-US" dirty="0">
                <a:solidFill>
                  <a:srgbClr val="7F7F7F"/>
                </a:solidFill>
              </a:rPr>
              <a:t>worldly activity creates self-</a:t>
            </a:r>
            <a:r>
              <a:rPr lang="en-US" dirty="0" smtClean="0">
                <a:solidFill>
                  <a:srgbClr val="7F7F7F"/>
                </a:solidFill>
              </a:rPr>
              <a:t>confidence</a:t>
            </a:r>
            <a:endParaRPr lang="en-US" dirty="0">
              <a:solidFill>
                <a:srgbClr val="7F7F7F"/>
              </a:solidFill>
            </a:endParaRPr>
          </a:p>
        </p:txBody>
      </p:sp>
    </p:spTree>
    <p:extLst>
      <p:ext uri="{BB962C8B-B14F-4D97-AF65-F5344CB8AC3E}">
        <p14:creationId xmlns:p14="http://schemas.microsoft.com/office/powerpoint/2010/main" val="2579573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lstStyle/>
          <a:p>
            <a:pPr marL="282575" lvl="1" indent="-282575">
              <a:spcBef>
                <a:spcPts val="2000"/>
              </a:spcBef>
            </a:pPr>
            <a:r>
              <a:rPr lang="en-US" dirty="0">
                <a:solidFill>
                  <a:srgbClr val="7F7F7F"/>
                </a:solidFill>
              </a:rPr>
              <a:t>All believers were expected to lead methodical and ascetic lives unencumbered by irrational emotions, superstitions, or desires of the </a:t>
            </a:r>
            <a:r>
              <a:rPr lang="en-US" dirty="0" smtClean="0">
                <a:solidFill>
                  <a:srgbClr val="7F7F7F"/>
                </a:solidFill>
              </a:rPr>
              <a:t>flesh.</a:t>
            </a:r>
            <a:endParaRPr lang="en-US" dirty="0">
              <a:solidFill>
                <a:srgbClr val="7F7F7F"/>
              </a:solidFill>
            </a:endParaRPr>
          </a:p>
        </p:txBody>
      </p:sp>
    </p:spTree>
    <p:extLst>
      <p:ext uri="{BB962C8B-B14F-4D97-AF65-F5344CB8AC3E}">
        <p14:creationId xmlns:p14="http://schemas.microsoft.com/office/powerpoint/2010/main" val="3366517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Reference</a:t>
            </a:r>
            <a:endParaRPr lang="en-US" dirty="0">
              <a:solidFill>
                <a:srgbClr val="7F7F7F"/>
              </a:solidFill>
            </a:endParaRPr>
          </a:p>
        </p:txBody>
      </p:sp>
      <p:sp>
        <p:nvSpPr>
          <p:cNvPr id="3" name="Content Placeholder 2"/>
          <p:cNvSpPr>
            <a:spLocks noGrp="1"/>
          </p:cNvSpPr>
          <p:nvPr>
            <p:ph idx="1"/>
          </p:nvPr>
        </p:nvSpPr>
        <p:spPr/>
        <p:txBody>
          <a:bodyPr/>
          <a:lstStyle/>
          <a:p>
            <a:r>
              <a:rPr lang="en-US" dirty="0" err="1">
                <a:solidFill>
                  <a:srgbClr val="7F7F7F"/>
                </a:solidFill>
              </a:rPr>
              <a:t>Ritzer</a:t>
            </a:r>
            <a:r>
              <a:rPr lang="en-US" dirty="0">
                <a:solidFill>
                  <a:srgbClr val="7F7F7F"/>
                </a:solidFill>
              </a:rPr>
              <a:t>, George- Sociological Theory</a:t>
            </a:r>
          </a:p>
          <a:p>
            <a:r>
              <a:rPr lang="en-US" dirty="0">
                <a:solidFill>
                  <a:srgbClr val="7F7F7F"/>
                </a:solidFill>
              </a:rPr>
              <a:t>Turner J.H.- The Structure of Sociological </a:t>
            </a:r>
            <a:r>
              <a:rPr lang="en-US" dirty="0" smtClean="0">
                <a:solidFill>
                  <a:srgbClr val="7F7F7F"/>
                </a:solidFill>
              </a:rPr>
              <a:t>Theory</a:t>
            </a:r>
            <a:endParaRPr lang="en-US" dirty="0">
              <a:solidFill>
                <a:srgbClr val="7F7F7F"/>
              </a:solidFill>
            </a:endParaRPr>
          </a:p>
        </p:txBody>
      </p:sp>
    </p:spTree>
    <p:extLst>
      <p:ext uri="{BB962C8B-B14F-4D97-AF65-F5344CB8AC3E}">
        <p14:creationId xmlns:p14="http://schemas.microsoft.com/office/powerpoint/2010/main" val="516194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796709"/>
            <a:ext cx="7583487" cy="1044388"/>
          </a:xfrm>
        </p:spPr>
        <p:txBody>
          <a:bodyPr/>
          <a:lstStyle/>
          <a:p>
            <a:pPr algn="ctr"/>
            <a:r>
              <a:rPr lang="en-US" sz="5400" dirty="0" smtClean="0">
                <a:solidFill>
                  <a:srgbClr val="7F7F7F"/>
                </a:solidFill>
              </a:rPr>
              <a:t>Thank You</a:t>
            </a:r>
            <a:endParaRPr lang="en-US" sz="5400" dirty="0">
              <a:solidFill>
                <a:srgbClr val="7F7F7F"/>
              </a:solidFill>
            </a:endParaRPr>
          </a:p>
        </p:txBody>
      </p:sp>
    </p:spTree>
    <p:extLst>
      <p:ext uri="{BB962C8B-B14F-4D97-AF65-F5344CB8AC3E}">
        <p14:creationId xmlns:p14="http://schemas.microsoft.com/office/powerpoint/2010/main" val="187449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Weber’s Major Work</a:t>
            </a:r>
            <a:endParaRPr lang="en-US" dirty="0">
              <a:solidFill>
                <a:srgbClr val="7F7F7F"/>
              </a:solidFill>
            </a:endParaRPr>
          </a:p>
        </p:txBody>
      </p:sp>
      <p:pic>
        <p:nvPicPr>
          <p:cNvPr id="4" name="Picture 3" descr="41etmUF92LL.jpg"/>
          <p:cNvPicPr>
            <a:picLocks/>
          </p:cNvPicPr>
          <p:nvPr/>
        </p:nvPicPr>
        <p:blipFill>
          <a:blip r:embed="rId2">
            <a:extLst>
              <a:ext uri="{28A0092B-C50C-407E-A947-70E740481C1C}">
                <a14:useLocalDpi xmlns:a14="http://schemas.microsoft.com/office/drawing/2010/main" val="0"/>
              </a:ext>
            </a:extLst>
          </a:blip>
          <a:stretch>
            <a:fillRect/>
          </a:stretch>
        </p:blipFill>
        <p:spPr>
          <a:xfrm>
            <a:off x="497815" y="2440613"/>
            <a:ext cx="1440000" cy="2160000"/>
          </a:xfrm>
          <a:prstGeom prst="rect">
            <a:avLst/>
          </a:prstGeom>
        </p:spPr>
      </p:pic>
      <p:pic>
        <p:nvPicPr>
          <p:cNvPr id="5" name="Picture 4" descr="320x0w.jpg"/>
          <p:cNvPicPr>
            <a:picLocks/>
          </p:cNvPicPr>
          <p:nvPr/>
        </p:nvPicPr>
        <p:blipFill>
          <a:blip r:embed="rId3">
            <a:extLst>
              <a:ext uri="{28A0092B-C50C-407E-A947-70E740481C1C}">
                <a14:useLocalDpi xmlns:a14="http://schemas.microsoft.com/office/drawing/2010/main" val="0"/>
              </a:ext>
            </a:extLst>
          </a:blip>
          <a:stretch>
            <a:fillRect/>
          </a:stretch>
        </p:blipFill>
        <p:spPr>
          <a:xfrm>
            <a:off x="2151670" y="2440613"/>
            <a:ext cx="1440000" cy="2160000"/>
          </a:xfrm>
          <a:prstGeom prst="rect">
            <a:avLst/>
          </a:prstGeom>
        </p:spPr>
      </p:pic>
      <p:pic>
        <p:nvPicPr>
          <p:cNvPr id="6" name="Picture 5" descr="61o8F56m74L.jpg"/>
          <p:cNvPicPr>
            <a:picLocks/>
          </p:cNvPicPr>
          <p:nvPr/>
        </p:nvPicPr>
        <p:blipFill>
          <a:blip r:embed="rId4">
            <a:extLst>
              <a:ext uri="{28A0092B-C50C-407E-A947-70E740481C1C}">
                <a14:useLocalDpi xmlns:a14="http://schemas.microsoft.com/office/drawing/2010/main" val="0"/>
              </a:ext>
            </a:extLst>
          </a:blip>
          <a:stretch>
            <a:fillRect/>
          </a:stretch>
        </p:blipFill>
        <p:spPr>
          <a:xfrm>
            <a:off x="5511806" y="2440613"/>
            <a:ext cx="1440000" cy="2160000"/>
          </a:xfrm>
          <a:prstGeom prst="rect">
            <a:avLst/>
          </a:prstGeom>
        </p:spPr>
      </p:pic>
      <p:pic>
        <p:nvPicPr>
          <p:cNvPr id="7" name="Picture 6" descr="71d1S+nsAZL.jpg"/>
          <p:cNvPicPr>
            <a:picLocks/>
          </p:cNvPicPr>
          <p:nvPr/>
        </p:nvPicPr>
        <p:blipFill>
          <a:blip r:embed="rId5">
            <a:extLst>
              <a:ext uri="{28A0092B-C50C-407E-A947-70E740481C1C}">
                <a14:useLocalDpi xmlns:a14="http://schemas.microsoft.com/office/drawing/2010/main" val="0"/>
              </a:ext>
            </a:extLst>
          </a:blip>
          <a:stretch>
            <a:fillRect/>
          </a:stretch>
        </p:blipFill>
        <p:spPr>
          <a:xfrm>
            <a:off x="3830435" y="2440613"/>
            <a:ext cx="1440000" cy="2160000"/>
          </a:xfrm>
          <a:prstGeom prst="rect">
            <a:avLst/>
          </a:prstGeom>
        </p:spPr>
      </p:pic>
      <p:pic>
        <p:nvPicPr>
          <p:cNvPr id="8" name="Picture 7" descr="71W3Av3viML.jpg"/>
          <p:cNvPicPr>
            <a:picLocks/>
          </p:cNvPicPr>
          <p:nvPr/>
        </p:nvPicPr>
        <p:blipFill>
          <a:blip r:embed="rId6">
            <a:extLst>
              <a:ext uri="{28A0092B-C50C-407E-A947-70E740481C1C}">
                <a14:useLocalDpi xmlns:a14="http://schemas.microsoft.com/office/drawing/2010/main" val="0"/>
              </a:ext>
            </a:extLst>
          </a:blip>
          <a:stretch>
            <a:fillRect/>
          </a:stretch>
        </p:blipFill>
        <p:spPr>
          <a:xfrm>
            <a:off x="7187669" y="2440613"/>
            <a:ext cx="1440000" cy="2160000"/>
          </a:xfrm>
          <a:prstGeom prst="rect">
            <a:avLst/>
          </a:prstGeom>
        </p:spPr>
      </p:pic>
    </p:spTree>
    <p:extLst>
      <p:ext uri="{BB962C8B-B14F-4D97-AF65-F5344CB8AC3E}">
        <p14:creationId xmlns:p14="http://schemas.microsoft.com/office/powerpoint/2010/main" val="35313432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Ideal Type</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An ideal type is an analytical construct that serves the investigator as a measuring rod to ascertain similarities as well as deviations in concrete cases. It provide the basic method for comparative </a:t>
            </a:r>
            <a:r>
              <a:rPr lang="en-US" dirty="0" smtClean="0">
                <a:solidFill>
                  <a:srgbClr val="7F7F7F"/>
                </a:solidFill>
              </a:rPr>
              <a:t>study.</a:t>
            </a:r>
          </a:p>
          <a:p>
            <a:pPr lvl="1"/>
            <a:r>
              <a:rPr lang="en-US" dirty="0" smtClean="0">
                <a:solidFill>
                  <a:srgbClr val="7F7F7F"/>
                </a:solidFill>
              </a:rPr>
              <a:t>An </a:t>
            </a:r>
            <a:r>
              <a:rPr lang="en-US" dirty="0">
                <a:solidFill>
                  <a:srgbClr val="7F7F7F"/>
                </a:solidFill>
              </a:rPr>
              <a:t>ideal type is not meant to be a moral ideal. There can be an ideal type of a brothel or a </a:t>
            </a:r>
            <a:r>
              <a:rPr lang="en-US" dirty="0" smtClean="0">
                <a:solidFill>
                  <a:srgbClr val="7F7F7F"/>
                </a:solidFill>
              </a:rPr>
              <a:t>chapel.</a:t>
            </a:r>
          </a:p>
          <a:p>
            <a:pPr lvl="1"/>
            <a:r>
              <a:rPr lang="en-US" dirty="0" smtClean="0">
                <a:solidFill>
                  <a:srgbClr val="7F7F7F"/>
                </a:solidFill>
              </a:rPr>
              <a:t>It </a:t>
            </a:r>
            <a:r>
              <a:rPr lang="en-US" dirty="0">
                <a:solidFill>
                  <a:srgbClr val="7F7F7F"/>
                </a:solidFill>
              </a:rPr>
              <a:t>is not a statistical </a:t>
            </a:r>
            <a:r>
              <a:rPr lang="en-US" dirty="0" smtClean="0">
                <a:solidFill>
                  <a:srgbClr val="7F7F7F"/>
                </a:solidFill>
              </a:rPr>
              <a:t>average</a:t>
            </a:r>
          </a:p>
          <a:p>
            <a:pPr lvl="2"/>
            <a:r>
              <a:rPr lang="en-US" dirty="0" smtClean="0">
                <a:solidFill>
                  <a:srgbClr val="7F7F7F"/>
                </a:solidFill>
              </a:rPr>
              <a:t>Average </a:t>
            </a:r>
            <a:r>
              <a:rPr lang="en-US" dirty="0">
                <a:solidFill>
                  <a:srgbClr val="7F7F7F"/>
                </a:solidFill>
              </a:rPr>
              <a:t>Protestants in a given region or at a give time may be quite different from ideal </a:t>
            </a:r>
            <a:r>
              <a:rPr lang="en-US" dirty="0" smtClean="0">
                <a:solidFill>
                  <a:srgbClr val="7F7F7F"/>
                </a:solidFill>
              </a:rPr>
              <a:t>typical</a:t>
            </a:r>
          </a:p>
          <a:p>
            <a:pPr lvl="1"/>
            <a:r>
              <a:rPr lang="en-US" dirty="0" smtClean="0">
                <a:solidFill>
                  <a:srgbClr val="7F7F7F"/>
                </a:solidFill>
              </a:rPr>
              <a:t>Protestants </a:t>
            </a:r>
            <a:r>
              <a:rPr lang="en-US" dirty="0">
                <a:solidFill>
                  <a:srgbClr val="7F7F7F"/>
                </a:solidFill>
              </a:rPr>
              <a:t>Used to develop hypotheses</a:t>
            </a:r>
          </a:p>
        </p:txBody>
      </p:sp>
    </p:spTree>
    <p:extLst>
      <p:ext uri="{BB962C8B-B14F-4D97-AF65-F5344CB8AC3E}">
        <p14:creationId xmlns:p14="http://schemas.microsoft.com/office/powerpoint/2010/main" val="234646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Three Levels of Ideal Type</a:t>
            </a:r>
            <a:endParaRPr lang="en-US" dirty="0">
              <a:solidFill>
                <a:srgbClr val="7F7F7F"/>
              </a:solidFill>
            </a:endParaRPr>
          </a:p>
        </p:txBody>
      </p:sp>
      <p:sp>
        <p:nvSpPr>
          <p:cNvPr id="3" name="Content Placeholder 2"/>
          <p:cNvSpPr>
            <a:spLocks noGrp="1"/>
          </p:cNvSpPr>
          <p:nvPr>
            <p:ph idx="1"/>
          </p:nvPr>
        </p:nvSpPr>
        <p:spPr/>
        <p:txBody>
          <a:bodyPr>
            <a:normAutofit/>
          </a:bodyPr>
          <a:lstStyle/>
          <a:p>
            <a:r>
              <a:rPr lang="en-US" dirty="0" smtClean="0">
                <a:solidFill>
                  <a:srgbClr val="7F7F7F"/>
                </a:solidFill>
              </a:rPr>
              <a:t>Three </a:t>
            </a:r>
            <a:r>
              <a:rPr lang="en-US" dirty="0">
                <a:solidFill>
                  <a:srgbClr val="7F7F7F"/>
                </a:solidFill>
              </a:rPr>
              <a:t>levels of Ideal </a:t>
            </a:r>
            <a:r>
              <a:rPr lang="en-US" dirty="0" smtClean="0">
                <a:solidFill>
                  <a:srgbClr val="7F7F7F"/>
                </a:solidFill>
              </a:rPr>
              <a:t>Types are:</a:t>
            </a:r>
          </a:p>
          <a:p>
            <a:r>
              <a:rPr lang="en-US" dirty="0" smtClean="0">
                <a:solidFill>
                  <a:srgbClr val="7F7F7F"/>
                </a:solidFill>
              </a:rPr>
              <a:t>First </a:t>
            </a:r>
            <a:r>
              <a:rPr lang="en-US" dirty="0">
                <a:solidFill>
                  <a:srgbClr val="7F7F7F"/>
                </a:solidFill>
              </a:rPr>
              <a:t>are the ideal types rooted in historical particularities, such as the “western city,” “the Protestant Ethic,” or “modern capitalism,” which refer to phenomena that appear only in specific historical periods and in particular cultural </a:t>
            </a:r>
            <a:r>
              <a:rPr lang="en-US" dirty="0" smtClean="0">
                <a:solidFill>
                  <a:srgbClr val="7F7F7F"/>
                </a:solidFill>
              </a:rPr>
              <a:t>areas.</a:t>
            </a:r>
          </a:p>
          <a:p>
            <a:r>
              <a:rPr lang="en-US" dirty="0" smtClean="0">
                <a:solidFill>
                  <a:srgbClr val="7F7F7F"/>
                </a:solidFill>
              </a:rPr>
              <a:t>Second </a:t>
            </a:r>
            <a:r>
              <a:rPr lang="en-US" dirty="0">
                <a:solidFill>
                  <a:srgbClr val="7F7F7F"/>
                </a:solidFill>
              </a:rPr>
              <a:t>kind involves abstract elements of social reality--such concepts as “bureaucracy” or “feudalism”--that may be found in a variety of historical and cultural contexts</a:t>
            </a:r>
            <a:r>
              <a:rPr lang="en-US" dirty="0" smtClean="0">
                <a:solidFill>
                  <a:srgbClr val="7F7F7F"/>
                </a:solidFill>
              </a:rPr>
              <a:t>.</a:t>
            </a:r>
            <a:endParaRPr lang="en-US" dirty="0">
              <a:solidFill>
                <a:srgbClr val="7F7F7F"/>
              </a:solidFill>
            </a:endParaRPr>
          </a:p>
        </p:txBody>
      </p:sp>
    </p:spTree>
    <p:extLst>
      <p:ext uri="{BB962C8B-B14F-4D97-AF65-F5344CB8AC3E}">
        <p14:creationId xmlns:p14="http://schemas.microsoft.com/office/powerpoint/2010/main" val="304783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Continuum</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Finally, there is a third kind of ideal type. . .”rationalizing reconstructions of a particular kind of behavior. According to Weber, all propositions in economic theory, for example, fall into this category. They all refer to ways in which man would behave were they actuated by purely economic motives, were they purely economic men.</a:t>
            </a:r>
          </a:p>
          <a:p>
            <a:pPr marL="0" indent="0">
              <a:buNone/>
            </a:pPr>
            <a:endParaRPr lang="en-US" dirty="0">
              <a:solidFill>
                <a:srgbClr val="7F7F7F"/>
              </a:solidFill>
            </a:endParaRPr>
          </a:p>
        </p:txBody>
      </p:sp>
    </p:spTree>
    <p:extLst>
      <p:ext uri="{BB962C8B-B14F-4D97-AF65-F5344CB8AC3E}">
        <p14:creationId xmlns:p14="http://schemas.microsoft.com/office/powerpoint/2010/main" val="261438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Social Action</a:t>
            </a:r>
            <a:endParaRPr lang="en-US" dirty="0">
              <a:solidFill>
                <a:srgbClr val="7F7F7F"/>
              </a:solidFill>
            </a:endParaRPr>
          </a:p>
        </p:txBody>
      </p:sp>
      <p:sp>
        <p:nvSpPr>
          <p:cNvPr id="3" name="Content Placeholder 2"/>
          <p:cNvSpPr>
            <a:spLocks noGrp="1"/>
          </p:cNvSpPr>
          <p:nvPr>
            <p:ph idx="1"/>
          </p:nvPr>
        </p:nvSpPr>
        <p:spPr/>
        <p:txBody>
          <a:bodyPr/>
          <a:lstStyle/>
          <a:p>
            <a:r>
              <a:rPr lang="en-US" dirty="0">
                <a:solidFill>
                  <a:srgbClr val="7F7F7F"/>
                </a:solidFill>
              </a:rPr>
              <a:t>“Social action means taking steps to change the things that are wrong in our society and introducing new ideas and processes for doing things better in the future.</a:t>
            </a:r>
            <a:r>
              <a:rPr lang="en-US" dirty="0" smtClean="0">
                <a:solidFill>
                  <a:srgbClr val="7F7F7F"/>
                </a:solidFill>
              </a:rPr>
              <a:t>”</a:t>
            </a:r>
          </a:p>
          <a:p>
            <a:r>
              <a:rPr lang="en-US" dirty="0" smtClean="0">
                <a:solidFill>
                  <a:srgbClr val="7F7F7F"/>
                </a:solidFill>
              </a:rPr>
              <a:t>Max </a:t>
            </a:r>
            <a:r>
              <a:rPr lang="en-US" dirty="0">
                <a:solidFill>
                  <a:srgbClr val="7F7F7F"/>
                </a:solidFill>
              </a:rPr>
              <a:t>Weber conceived of sociology as a comprehensive science of social </a:t>
            </a:r>
            <a:r>
              <a:rPr lang="en-US" dirty="0" smtClean="0">
                <a:solidFill>
                  <a:srgbClr val="7F7F7F"/>
                </a:solidFill>
              </a:rPr>
              <a:t>action.</a:t>
            </a:r>
          </a:p>
          <a:p>
            <a:r>
              <a:rPr lang="en-US" dirty="0" smtClean="0">
                <a:solidFill>
                  <a:srgbClr val="7F7F7F"/>
                </a:solidFill>
              </a:rPr>
              <a:t>Max </a:t>
            </a:r>
            <a:r>
              <a:rPr lang="en-US" dirty="0">
                <a:solidFill>
                  <a:srgbClr val="7F7F7F"/>
                </a:solidFill>
              </a:rPr>
              <a:t>Weber began with the idea of social action to make of sociology a scientific </a:t>
            </a:r>
            <a:r>
              <a:rPr lang="en-US" dirty="0" smtClean="0">
                <a:solidFill>
                  <a:srgbClr val="7F7F7F"/>
                </a:solidFill>
              </a:rPr>
              <a:t>enquiry.</a:t>
            </a:r>
          </a:p>
          <a:p>
            <a:r>
              <a:rPr lang="en-US" dirty="0" smtClean="0">
                <a:solidFill>
                  <a:srgbClr val="7F7F7F"/>
                </a:solidFill>
              </a:rPr>
              <a:t>Thus </a:t>
            </a:r>
            <a:r>
              <a:rPr lang="en-US" dirty="0">
                <a:solidFill>
                  <a:srgbClr val="7F7F7F"/>
                </a:solidFill>
              </a:rPr>
              <a:t>the idea of action is central to Max Weber’s sociology.</a:t>
            </a:r>
          </a:p>
        </p:txBody>
      </p:sp>
    </p:spTree>
    <p:extLst>
      <p:ext uri="{BB962C8B-B14F-4D97-AF65-F5344CB8AC3E}">
        <p14:creationId xmlns:p14="http://schemas.microsoft.com/office/powerpoint/2010/main" val="237778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F7F7F"/>
                </a:solidFill>
              </a:rPr>
              <a:t>Characteristics of Social Action</a:t>
            </a:r>
          </a:p>
        </p:txBody>
      </p:sp>
      <p:sp>
        <p:nvSpPr>
          <p:cNvPr id="3" name="Content Placeholder 2"/>
          <p:cNvSpPr>
            <a:spLocks noGrp="1"/>
          </p:cNvSpPr>
          <p:nvPr>
            <p:ph idx="1"/>
          </p:nvPr>
        </p:nvSpPr>
        <p:spPr/>
        <p:txBody>
          <a:bodyPr/>
          <a:lstStyle/>
          <a:p>
            <a:r>
              <a:rPr lang="en-US" dirty="0">
                <a:solidFill>
                  <a:srgbClr val="7F7F7F"/>
                </a:solidFill>
              </a:rPr>
              <a:t>The significant characteristics of Weber’s ideas are </a:t>
            </a:r>
            <a:r>
              <a:rPr lang="en-US" dirty="0" smtClean="0">
                <a:solidFill>
                  <a:srgbClr val="7F7F7F"/>
                </a:solidFill>
              </a:rPr>
              <a:t>following.</a:t>
            </a:r>
          </a:p>
          <a:p>
            <a:r>
              <a:rPr lang="en-US" dirty="0" smtClean="0">
                <a:solidFill>
                  <a:srgbClr val="7F7F7F"/>
                </a:solidFill>
              </a:rPr>
              <a:t>Social </a:t>
            </a:r>
            <a:r>
              <a:rPr lang="en-US" dirty="0">
                <a:solidFill>
                  <a:srgbClr val="7F7F7F"/>
                </a:solidFill>
              </a:rPr>
              <a:t>action may be influenced by an action of past, present or </a:t>
            </a:r>
            <a:r>
              <a:rPr lang="en-US" dirty="0" smtClean="0">
                <a:solidFill>
                  <a:srgbClr val="7F7F7F"/>
                </a:solidFill>
              </a:rPr>
              <a:t>future.</a:t>
            </a:r>
          </a:p>
          <a:p>
            <a:r>
              <a:rPr lang="en-US" dirty="0" smtClean="0">
                <a:solidFill>
                  <a:srgbClr val="7F7F7F"/>
                </a:solidFill>
              </a:rPr>
              <a:t>Social </a:t>
            </a:r>
            <a:r>
              <a:rPr lang="en-US" dirty="0">
                <a:solidFill>
                  <a:srgbClr val="7F7F7F"/>
                </a:solidFill>
              </a:rPr>
              <a:t>action presupposes the existence of other individual and some action by </a:t>
            </a:r>
            <a:r>
              <a:rPr lang="en-US" dirty="0" smtClean="0">
                <a:solidFill>
                  <a:srgbClr val="7F7F7F"/>
                </a:solidFill>
              </a:rPr>
              <a:t>him.</a:t>
            </a:r>
          </a:p>
          <a:p>
            <a:r>
              <a:rPr lang="en-US" dirty="0" smtClean="0">
                <a:solidFill>
                  <a:srgbClr val="7F7F7F"/>
                </a:solidFill>
              </a:rPr>
              <a:t>Necessity </a:t>
            </a:r>
            <a:r>
              <a:rPr lang="en-US" dirty="0">
                <a:solidFill>
                  <a:srgbClr val="7F7F7F"/>
                </a:solidFill>
              </a:rPr>
              <a:t>of subjective </a:t>
            </a:r>
            <a:r>
              <a:rPr lang="en-US" dirty="0" smtClean="0">
                <a:solidFill>
                  <a:srgbClr val="7F7F7F"/>
                </a:solidFill>
              </a:rPr>
              <a:t>meaning.</a:t>
            </a:r>
          </a:p>
          <a:p>
            <a:r>
              <a:rPr lang="en-US" dirty="0" smtClean="0">
                <a:solidFill>
                  <a:srgbClr val="7F7F7F"/>
                </a:solidFill>
              </a:rPr>
              <a:t>It </a:t>
            </a:r>
            <a:r>
              <a:rPr lang="en-US" dirty="0">
                <a:solidFill>
                  <a:srgbClr val="7F7F7F"/>
                </a:solidFill>
              </a:rPr>
              <a:t>is oriented in its course.</a:t>
            </a:r>
          </a:p>
        </p:txBody>
      </p:sp>
    </p:spTree>
    <p:extLst>
      <p:ext uri="{BB962C8B-B14F-4D97-AF65-F5344CB8AC3E}">
        <p14:creationId xmlns:p14="http://schemas.microsoft.com/office/powerpoint/2010/main" val="2941559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F7F7F"/>
                </a:solidFill>
              </a:rPr>
              <a:t>Types </a:t>
            </a:r>
            <a:r>
              <a:rPr lang="en-US" dirty="0">
                <a:solidFill>
                  <a:srgbClr val="7F7F7F"/>
                </a:solidFill>
              </a:rPr>
              <a:t>of Social Action</a:t>
            </a:r>
          </a:p>
        </p:txBody>
      </p:sp>
      <p:sp>
        <p:nvSpPr>
          <p:cNvPr id="3" name="Content Placeholder 2"/>
          <p:cNvSpPr>
            <a:spLocks noGrp="1"/>
          </p:cNvSpPr>
          <p:nvPr>
            <p:ph idx="1"/>
          </p:nvPr>
        </p:nvSpPr>
        <p:spPr/>
        <p:txBody>
          <a:bodyPr/>
          <a:lstStyle/>
          <a:p>
            <a:r>
              <a:rPr lang="en-US" dirty="0" smtClean="0">
                <a:solidFill>
                  <a:srgbClr val="7F7F7F"/>
                </a:solidFill>
              </a:rPr>
              <a:t>There are four types of Social Action:</a:t>
            </a:r>
          </a:p>
          <a:p>
            <a:pPr marL="457200" indent="-457200">
              <a:buFont typeface="+mj-lt"/>
              <a:buAutoNum type="arabicPeriod"/>
            </a:pPr>
            <a:r>
              <a:rPr lang="en-US" dirty="0" err="1" smtClean="0">
                <a:solidFill>
                  <a:srgbClr val="7F7F7F"/>
                </a:solidFill>
              </a:rPr>
              <a:t>Zweckrational</a:t>
            </a:r>
            <a:endParaRPr lang="en-US" dirty="0" smtClean="0">
              <a:solidFill>
                <a:srgbClr val="7F7F7F"/>
              </a:solidFill>
            </a:endParaRPr>
          </a:p>
          <a:p>
            <a:pPr marL="457200" indent="-457200">
              <a:buFont typeface="+mj-lt"/>
              <a:buAutoNum type="arabicPeriod"/>
            </a:pPr>
            <a:r>
              <a:rPr lang="en-US" dirty="0" err="1" smtClean="0">
                <a:solidFill>
                  <a:srgbClr val="7F7F7F"/>
                </a:solidFill>
              </a:rPr>
              <a:t>Wertrational</a:t>
            </a:r>
            <a:endParaRPr lang="en-US" dirty="0" smtClean="0">
              <a:solidFill>
                <a:srgbClr val="7F7F7F"/>
              </a:solidFill>
            </a:endParaRPr>
          </a:p>
          <a:p>
            <a:pPr marL="457200" indent="-457200">
              <a:buFont typeface="+mj-lt"/>
              <a:buAutoNum type="arabicPeriod"/>
            </a:pPr>
            <a:r>
              <a:rPr lang="en-US" dirty="0" smtClean="0">
                <a:solidFill>
                  <a:srgbClr val="7F7F7F"/>
                </a:solidFill>
              </a:rPr>
              <a:t>Traditional</a:t>
            </a:r>
          </a:p>
          <a:p>
            <a:pPr marL="457200" indent="-457200">
              <a:buFont typeface="+mj-lt"/>
              <a:buAutoNum type="arabicPeriod"/>
            </a:pPr>
            <a:r>
              <a:rPr lang="en-US" dirty="0" err="1" smtClean="0">
                <a:solidFill>
                  <a:srgbClr val="7F7F7F"/>
                </a:solidFill>
              </a:rPr>
              <a:t>Affectual</a:t>
            </a:r>
            <a:endParaRPr lang="en-US" dirty="0" smtClean="0">
              <a:solidFill>
                <a:srgbClr val="7F7F7F"/>
              </a:solidFill>
            </a:endParaRPr>
          </a:p>
        </p:txBody>
      </p:sp>
    </p:spTree>
    <p:extLst>
      <p:ext uri="{BB962C8B-B14F-4D97-AF65-F5344CB8AC3E}">
        <p14:creationId xmlns:p14="http://schemas.microsoft.com/office/powerpoint/2010/main" val="1035419787"/>
      </p:ext>
    </p:extLst>
  </p:cSld>
  <p:clrMapOvr>
    <a:masterClrMapping/>
  </p:clrMapOvr>
</p:sld>
</file>

<file path=ppt/theme/theme1.xml><?xml version="1.0" encoding="utf-8"?>
<a:theme xmlns:a="http://schemas.openxmlformats.org/drawingml/2006/main" name="Revolution">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101</TotalTime>
  <Words>1605</Words>
  <Application>Microsoft Macintosh PowerPoint</Application>
  <PresentationFormat>On-screen Show (4:3)</PresentationFormat>
  <Paragraphs>117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Revolution</vt:lpstr>
      <vt:lpstr>Max Weber</vt:lpstr>
      <vt:lpstr>Max Weber (21 April 1864 - 14 June 1920)</vt:lpstr>
      <vt:lpstr>Weber’s Major Work</vt:lpstr>
      <vt:lpstr>Ideal Type</vt:lpstr>
      <vt:lpstr>Three Levels of Ideal Type</vt:lpstr>
      <vt:lpstr>Continuum</vt:lpstr>
      <vt:lpstr>Social Action</vt:lpstr>
      <vt:lpstr>Characteristics of Social Action</vt:lpstr>
      <vt:lpstr>Types of Social Action</vt:lpstr>
      <vt:lpstr>1. Zweckrational</vt:lpstr>
      <vt:lpstr>2. Wertrational</vt:lpstr>
      <vt:lpstr>3. Traditional</vt:lpstr>
      <vt:lpstr>4. Affectual</vt:lpstr>
      <vt:lpstr>Verstehen</vt:lpstr>
      <vt:lpstr>Continuum</vt:lpstr>
      <vt:lpstr>Power and Authority</vt:lpstr>
      <vt:lpstr>Types of Authority</vt:lpstr>
      <vt:lpstr>Continuum</vt:lpstr>
      <vt:lpstr>Bureaucracy </vt:lpstr>
      <vt:lpstr>Continuum</vt:lpstr>
      <vt:lpstr>The Protestant Ethics and the Spirit of Capitalism</vt:lpstr>
      <vt:lpstr>Continuum</vt:lpstr>
      <vt:lpstr>Continuum</vt:lpstr>
      <vt:lpstr>Continuum</vt:lpstr>
      <vt:lpstr>Reference</vt:lpstr>
      <vt:lpstr>Thank You</vt:lpstr>
    </vt:vector>
  </TitlesOfParts>
  <Company>institution or 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dc:title>
  <dc:creator>SHANDAR ABBAS</dc:creator>
  <cp:lastModifiedBy>SHANDAR ABBAS</cp:lastModifiedBy>
  <cp:revision>102</cp:revision>
  <dcterms:created xsi:type="dcterms:W3CDTF">2020-07-16T18:04:46Z</dcterms:created>
  <dcterms:modified xsi:type="dcterms:W3CDTF">2020-07-17T18:55:36Z</dcterms:modified>
</cp:coreProperties>
</file>